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72" r:id="rId2"/>
    <p:sldId id="256" r:id="rId3"/>
    <p:sldId id="257" r:id="rId4"/>
    <p:sldId id="258" r:id="rId5"/>
    <p:sldId id="271"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F3DA90-92E0-4C64-84DE-B5D7DF9C1B7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3DA90-92E0-4C64-84DE-B5D7DF9C1B7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F3DA90-92E0-4C64-84DE-B5D7DF9C1B7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788AF0-BECF-4BA7-A57C-B1580FF19594}"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3DA90-92E0-4C64-84DE-B5D7DF9C1B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788AF0-BECF-4BA7-A57C-B1580FF19594}" type="datetimeFigureOut">
              <a:rPr lang="en-US" smtClean="0"/>
              <a:pPr/>
              <a:t>12/14/2015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F3DA90-92E0-4C64-84DE-B5D7DF9C1B7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81200" y="1905000"/>
            <a:ext cx="5486400" cy="3139321"/>
          </a:xfrm>
          <a:prstGeom prst="rect">
            <a:avLst/>
          </a:prstGeom>
        </p:spPr>
        <p:txBody>
          <a:bodyPr wrap="square">
            <a:spAutoFit/>
          </a:bodyPr>
          <a:lstStyle/>
          <a:p>
            <a:pPr algn="ctr"/>
            <a:r>
              <a:rPr lang="en-US" sz="6600" dirty="0" smtClean="0">
                <a:solidFill>
                  <a:srgbClr val="FF0000"/>
                </a:solidFill>
              </a:rPr>
              <a:t>Presentation </a:t>
            </a:r>
          </a:p>
          <a:p>
            <a:pPr algn="ctr"/>
            <a:r>
              <a:rPr lang="en-US" sz="6600" dirty="0" smtClean="0">
                <a:solidFill>
                  <a:srgbClr val="FF0000"/>
                </a:solidFill>
              </a:rPr>
              <a:t>of </a:t>
            </a:r>
          </a:p>
          <a:p>
            <a:pPr algn="ctr"/>
            <a:r>
              <a:rPr lang="en-US" sz="6600" dirty="0" err="1" smtClean="0">
                <a:solidFill>
                  <a:srgbClr val="FF0000"/>
                </a:solidFill>
              </a:rPr>
              <a:t>Volvox</a:t>
            </a:r>
            <a:r>
              <a:rPr lang="en-US" sz="6600" dirty="0" smtClean="0">
                <a:solidFill>
                  <a:srgbClr val="FF0000"/>
                </a:solidFill>
              </a:rPr>
              <a:t> </a:t>
            </a:r>
            <a:r>
              <a:rPr lang="en-US" dirty="0" smtClean="0">
                <a:solidFill>
                  <a:srgbClr val="00B0F0"/>
                </a:solidFill>
              </a:rPr>
              <a:t>	</a:t>
            </a:r>
            <a:endParaRPr lang="en-US" dirty="0">
              <a:solidFill>
                <a:srgbClr val="00B0F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7772400" cy="1470025"/>
          </a:xfrm>
        </p:spPr>
        <p:txBody>
          <a:bodyPr>
            <a:normAutofit fontScale="90000"/>
          </a:bodyPr>
          <a:lstStyle/>
          <a:p>
            <a:r>
              <a:rPr lang="en-US" b="1" u="sng" cap="all" dirty="0"/>
              <a:t>Systematic Position</a:t>
            </a:r>
            <a:r>
              <a:rPr lang="en-US" dirty="0"/>
              <a:t/>
            </a:r>
            <a:br>
              <a:rPr lang="en-US" dirty="0"/>
            </a:br>
            <a:endParaRPr lang="en-US" dirty="0"/>
          </a:p>
        </p:txBody>
      </p:sp>
      <p:sp>
        <p:nvSpPr>
          <p:cNvPr id="3" name="Subtitle 2"/>
          <p:cNvSpPr>
            <a:spLocks noGrp="1"/>
          </p:cNvSpPr>
          <p:nvPr>
            <p:ph type="subTitle" idx="1"/>
          </p:nvPr>
        </p:nvSpPr>
        <p:spPr>
          <a:xfrm>
            <a:off x="304800" y="2057400"/>
            <a:ext cx="8382000" cy="3810000"/>
          </a:xfrm>
        </p:spPr>
        <p:txBody>
          <a:bodyPr>
            <a:normAutofit/>
          </a:bodyPr>
          <a:lstStyle/>
          <a:p>
            <a:pPr algn="l">
              <a:lnSpc>
                <a:spcPct val="150000"/>
              </a:lnSpc>
            </a:pPr>
            <a:r>
              <a:rPr lang="en-US" sz="2400" dirty="0">
                <a:solidFill>
                  <a:schemeClr val="tx1"/>
                </a:solidFill>
                <a:latin typeface="Times" pitchFamily="18" charset="0"/>
              </a:rPr>
              <a:t>Division: CHLOROPHYTA</a:t>
            </a:r>
          </a:p>
          <a:p>
            <a:pPr algn="l">
              <a:lnSpc>
                <a:spcPct val="150000"/>
              </a:lnSpc>
            </a:pPr>
            <a:r>
              <a:rPr lang="en-US" sz="2400" dirty="0" smtClean="0">
                <a:solidFill>
                  <a:schemeClr val="tx1"/>
                </a:solidFill>
                <a:latin typeface="Times" pitchFamily="18" charset="0"/>
              </a:rPr>
              <a:t>	Class</a:t>
            </a:r>
            <a:r>
              <a:rPr lang="en-US" sz="2400" dirty="0">
                <a:solidFill>
                  <a:schemeClr val="tx1"/>
                </a:solidFill>
                <a:latin typeface="Times" pitchFamily="18" charset="0"/>
              </a:rPr>
              <a:t>: CHLOROPHYCEAE</a:t>
            </a:r>
          </a:p>
          <a:p>
            <a:pPr algn="l">
              <a:lnSpc>
                <a:spcPct val="150000"/>
              </a:lnSpc>
            </a:pPr>
            <a:r>
              <a:rPr lang="en-US" sz="2400" dirty="0" smtClean="0">
                <a:solidFill>
                  <a:schemeClr val="tx1"/>
                </a:solidFill>
                <a:latin typeface="Times" pitchFamily="18" charset="0"/>
              </a:rPr>
              <a:t>		Order </a:t>
            </a:r>
            <a:r>
              <a:rPr lang="en-US" sz="2400" dirty="0">
                <a:solidFill>
                  <a:schemeClr val="tx1"/>
                </a:solidFill>
                <a:latin typeface="Times" pitchFamily="18" charset="0"/>
              </a:rPr>
              <a:t>:VOLVOCALES</a:t>
            </a:r>
          </a:p>
          <a:p>
            <a:pPr algn="l">
              <a:lnSpc>
                <a:spcPct val="150000"/>
              </a:lnSpc>
            </a:pPr>
            <a:r>
              <a:rPr lang="en-US" sz="2400" dirty="0" smtClean="0">
                <a:solidFill>
                  <a:schemeClr val="tx1"/>
                </a:solidFill>
                <a:latin typeface="Times" pitchFamily="18" charset="0"/>
              </a:rPr>
              <a:t>			Sub-order</a:t>
            </a:r>
            <a:r>
              <a:rPr lang="en-US" sz="2400" dirty="0">
                <a:solidFill>
                  <a:schemeClr val="tx1"/>
                </a:solidFill>
                <a:latin typeface="Times" pitchFamily="18" charset="0"/>
              </a:rPr>
              <a:t>: CHLAMYDOMONADINEAE </a:t>
            </a:r>
          </a:p>
          <a:p>
            <a:pPr algn="l">
              <a:lnSpc>
                <a:spcPct val="150000"/>
              </a:lnSpc>
            </a:pPr>
            <a:r>
              <a:rPr lang="en-US" sz="2400" dirty="0" smtClean="0">
                <a:solidFill>
                  <a:schemeClr val="tx1"/>
                </a:solidFill>
                <a:latin typeface="Times" pitchFamily="18" charset="0"/>
              </a:rPr>
              <a:t>				Family</a:t>
            </a:r>
            <a:r>
              <a:rPr lang="en-US" sz="2400" dirty="0">
                <a:solidFill>
                  <a:schemeClr val="tx1"/>
                </a:solidFill>
                <a:latin typeface="Times" pitchFamily="18" charset="0"/>
              </a:rPr>
              <a:t>: SPHAERELLACE AE </a:t>
            </a:r>
          </a:p>
          <a:p>
            <a:pPr algn="l">
              <a:lnSpc>
                <a:spcPct val="150000"/>
              </a:lnSpc>
            </a:pPr>
            <a:r>
              <a:rPr lang="en-US" sz="2400" dirty="0" smtClean="0">
                <a:solidFill>
                  <a:schemeClr val="tx1"/>
                </a:solidFill>
                <a:latin typeface="Times" pitchFamily="18" charset="0"/>
              </a:rPr>
              <a:t>					Genus</a:t>
            </a:r>
            <a:r>
              <a:rPr lang="en-US" sz="2400" dirty="0">
                <a:solidFill>
                  <a:schemeClr val="tx1"/>
                </a:solidFill>
                <a:latin typeface="Times" pitchFamily="18" charset="0"/>
              </a:rPr>
              <a:t>: </a:t>
            </a:r>
            <a:r>
              <a:rPr lang="en-US" sz="2400" i="1" dirty="0" err="1">
                <a:solidFill>
                  <a:schemeClr val="tx1"/>
                </a:solidFill>
                <a:latin typeface="Times" pitchFamily="18" charset="0"/>
              </a:rPr>
              <a:t>Volvox</a:t>
            </a:r>
            <a:endParaRPr lang="en-US" sz="2400" dirty="0">
              <a:solidFill>
                <a:schemeClr val="tx1"/>
              </a:solidFill>
              <a:latin typeface="Times" pitchFamily="18" charset="0"/>
            </a:endParaRPr>
          </a:p>
          <a:p>
            <a:pPr>
              <a:lnSpc>
                <a:spcPct val="150000"/>
              </a:lnSpc>
            </a:pPr>
            <a:endParaRPr lang="en-US" dirty="0">
              <a:latin typeface="Times"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533400" y="1676400"/>
            <a:ext cx="8229600" cy="4653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20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Volvox</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 a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chlorophyteean</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(green) alga. It exists as a grand spherical colony. Each little alga within the colony bears two whip-like flagella (hairs). The individual algae are connected to each other by thin strands of cytoplasm that enable the whole colony to swim in a coordinated fashion. Each individual alga has a small red eye spot.</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colonies have what can be called a front and rear end: or, (since </a:t>
            </a:r>
            <a:r>
              <a:rPr kumimoji="0" lang="en-US" sz="20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Volvox</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resembles a little planet), a 'north and south pole'. Towards the northern end, the eyespots are more developed. This helps the colony to swim towards the light. This differentiation of cells makes ' </a:t>
            </a:r>
            <a:r>
              <a:rPr kumimoji="0" lang="en-US" sz="20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olvox</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quite unique. It is a colony that really comes close to being a multi-celled organism.</a:t>
            </a:r>
            <a:endParaRPr kumimoji="0" lang="en-US" sz="2800" b="0" i="0" u="none" strike="noStrike" cap="none" normalizeH="0" baseline="0" dirty="0" smtClean="0">
              <a:ln>
                <a:noFill/>
              </a:ln>
              <a:solidFill>
                <a:schemeClr val="tx1"/>
              </a:solidFill>
              <a:effectLst/>
              <a:latin typeface="Arial" pitchFamily="34" charset="0"/>
            </a:endParaRPr>
          </a:p>
        </p:txBody>
      </p:sp>
      <p:sp>
        <p:nvSpPr>
          <p:cNvPr id="7" name="Rectangle 6"/>
          <p:cNvSpPr/>
          <p:nvPr/>
        </p:nvSpPr>
        <p:spPr>
          <a:xfrm>
            <a:off x="635000" y="698500"/>
            <a:ext cx="7772400" cy="400110"/>
          </a:xfrm>
          <a:prstGeom prst="rect">
            <a:avLst/>
          </a:prstGeom>
        </p:spPr>
        <p:txBody>
          <a:bodyPr wrap="square">
            <a:spAutoFit/>
          </a:bodyPr>
          <a:lstStyle/>
          <a:p>
            <a:pPr lvl="0" algn="ctr" fontAlgn="base">
              <a:spcBef>
                <a:spcPct val="0"/>
              </a:spcBef>
              <a:spcAft>
                <a:spcPct val="0"/>
              </a:spcAft>
            </a:pPr>
            <a:r>
              <a:rPr lang="en-US" sz="2000" b="1" dirty="0" smtClean="0">
                <a:solidFill>
                  <a:prstClr val="black"/>
                </a:solidFill>
                <a:latin typeface="Times New Roman" pitchFamily="18" charset="0"/>
                <a:ea typeface="Times New Roman" pitchFamily="18" charset="0"/>
                <a:cs typeface="Times New Roman" pitchFamily="18" charset="0"/>
              </a:rPr>
              <a:t>INTRODUCTION, OCCURRENCE AND IMPORTANCE</a:t>
            </a:r>
            <a:endParaRPr lang="en-US" sz="1000" dirty="0" smtClean="0">
              <a:solidFill>
                <a:prstClr val="black"/>
              </a:solidFill>
              <a:latin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t>VEGETATIVE </a:t>
            </a:r>
            <a:r>
              <a:rPr lang="en-US" b="1" u="sng" dirty="0"/>
              <a:t>STRUCTURE </a:t>
            </a:r>
            <a:r>
              <a:rPr lang="en-US" dirty="0"/>
              <a:t/>
            </a:r>
            <a:br>
              <a:rPr lang="en-US" dirty="0"/>
            </a:br>
            <a:endParaRPr lang="en-US" dirty="0"/>
          </a:p>
        </p:txBody>
      </p:sp>
      <p:sp>
        <p:nvSpPr>
          <p:cNvPr id="2049" name="Rectangle 1"/>
          <p:cNvSpPr>
            <a:spLocks noChangeArrowheads="1"/>
          </p:cNvSpPr>
          <p:nvPr/>
        </p:nvSpPr>
        <p:spPr bwMode="auto">
          <a:xfrm>
            <a:off x="381000" y="1524000"/>
            <a:ext cx="8382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plant body of </a:t>
            </a:r>
            <a:r>
              <a:rPr kumimoji="0" lang="en-US"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Volvox</a:t>
            </a:r>
            <a:r>
              <a:rPr kumimoji="0" lang="en-US"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multicellular</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motile coenobium (a coenobium is defined as a colony with fixed number of cells arranged in a definite manner). The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coenobia</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of </a:t>
            </a:r>
            <a:r>
              <a:rPr kumimoji="0" lang="en-US"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Volvox</a:t>
            </a:r>
            <a:r>
              <a:rPr kumimoji="0" lang="en-US"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are spherical, oval or ellipsoidal in shape. The size of mature coenobium is usually 0-5 mm in diameter. The central hollow cavity of coenobium is filled with mucilage. Each cell is biflagellate and the alga rolls over the surface of water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bv</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joint action of flagella.</a:t>
            </a:r>
            <a:endParaRPr kumimoji="0" lang="en-US" sz="105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coenobium of </a:t>
            </a:r>
            <a:r>
              <a:rPr kumimoji="0" lang="en-US"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Volvox</a:t>
            </a:r>
            <a:r>
              <a:rPr kumimoji="0" lang="en-US"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 an assemblage of similar and independent cells. Each cell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perforn</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its own function of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nutriton</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respiration and excretion. </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http://cronodon.com/images/Volvox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6" name="AutoShape 4" descr="http://cronodon.com/images/Volvox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8677" name="Picture 5" descr="C:\Documents and Settings\Administrator\My Documents\Volvox_3.jpg"/>
          <p:cNvPicPr>
            <a:picLocks noChangeAspect="1" noChangeArrowheads="1"/>
          </p:cNvPicPr>
          <p:nvPr/>
        </p:nvPicPr>
        <p:blipFill>
          <a:blip r:embed="rId2"/>
          <a:srcRect/>
          <a:stretch>
            <a:fillRect/>
          </a:stretch>
        </p:blipFill>
        <p:spPr bwMode="auto">
          <a:xfrm>
            <a:off x="457200" y="0"/>
            <a:ext cx="3417974" cy="3429000"/>
          </a:xfrm>
          <a:prstGeom prst="rect">
            <a:avLst/>
          </a:prstGeom>
          <a:noFill/>
        </p:spPr>
      </p:pic>
      <p:sp>
        <p:nvSpPr>
          <p:cNvPr id="28679" name="AutoShape 7" descr="https://upload.wikimedia.org/wikipedia/commons/1/1c/Mikrofoto.de-volvox-4.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8680" name="Picture 8" descr="C:\Documents and Settings\Administrator\My Documents\Mikrofoto.de-volvox-4.jpg"/>
          <p:cNvPicPr>
            <a:picLocks noChangeAspect="1" noChangeArrowheads="1"/>
          </p:cNvPicPr>
          <p:nvPr/>
        </p:nvPicPr>
        <p:blipFill>
          <a:blip r:embed="rId3"/>
          <a:srcRect/>
          <a:stretch>
            <a:fillRect/>
          </a:stretch>
        </p:blipFill>
        <p:spPr bwMode="auto">
          <a:xfrm>
            <a:off x="4343400" y="381000"/>
            <a:ext cx="4340010" cy="2895600"/>
          </a:xfrm>
          <a:prstGeom prst="rect">
            <a:avLst/>
          </a:prstGeom>
          <a:noFill/>
        </p:spPr>
      </p:pic>
      <p:pic>
        <p:nvPicPr>
          <p:cNvPr id="28681" name="Picture 9" descr="C:\Documents and Settings\Administrator\My Documents\46230-004-59E9E082.jpg"/>
          <p:cNvPicPr>
            <a:picLocks noChangeAspect="1" noChangeArrowheads="1"/>
          </p:cNvPicPr>
          <p:nvPr/>
        </p:nvPicPr>
        <p:blipFill>
          <a:blip r:embed="rId4"/>
          <a:srcRect/>
          <a:stretch>
            <a:fillRect/>
          </a:stretch>
        </p:blipFill>
        <p:spPr bwMode="auto">
          <a:xfrm>
            <a:off x="2971800" y="3581400"/>
            <a:ext cx="2819400" cy="2895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4724400" cy="5029200"/>
          </a:xfrm>
        </p:spPr>
        <p:txBody>
          <a:bodyPr>
            <a:normAutofit fontScale="85000" lnSpcReduction="10000"/>
          </a:bodyPr>
          <a:lstStyle/>
          <a:p>
            <a:pPr algn="just">
              <a:lnSpc>
                <a:spcPct val="150000"/>
              </a:lnSpc>
              <a:buNone/>
            </a:pPr>
            <a:r>
              <a:rPr lang="en-US" sz="1600" dirty="0" smtClean="0">
                <a:latin typeface="Times" pitchFamily="18" charset="0"/>
              </a:rPr>
              <a:t>	The individual cell of </a:t>
            </a:r>
            <a:r>
              <a:rPr lang="en-US" sz="1600" i="1" dirty="0" err="1" smtClean="0">
                <a:latin typeface="Times" pitchFamily="18" charset="0"/>
              </a:rPr>
              <a:t>Volvox</a:t>
            </a:r>
            <a:r>
              <a:rPr lang="en-US" sz="1600" i="1" dirty="0" smtClean="0">
                <a:latin typeface="Times" pitchFamily="18" charset="0"/>
              </a:rPr>
              <a:t> </a:t>
            </a:r>
            <a:r>
              <a:rPr lang="en-US" sz="1600" dirty="0" smtClean="0">
                <a:latin typeface="Times" pitchFamily="18" charset="0"/>
              </a:rPr>
              <a:t>is spherical, elliptical or oval. It is biflagellate. The two whiplash type of flagella are attached to anterior end. The cell has a thick cell wall differentiated into outer firm and inner mucilaginous layer. Several contractile vacuoles (2 to 6 in number) are distributed near the surface of protoplast. Each cell has single cup-shaped or curved plate like chloroplast, which possesses </a:t>
            </a:r>
            <a:r>
              <a:rPr lang="en-US" sz="1600" dirty="0" err="1" smtClean="0">
                <a:latin typeface="Times" pitchFamily="18" charset="0"/>
              </a:rPr>
              <a:t>chloroplastic</a:t>
            </a:r>
            <a:r>
              <a:rPr lang="en-US" sz="1600" dirty="0" smtClean="0">
                <a:latin typeface="Times" pitchFamily="18" charset="0"/>
              </a:rPr>
              <a:t> pigments characteristic of green algae </a:t>
            </a:r>
            <a:r>
              <a:rPr lang="en-US" sz="1600" i="1" dirty="0" smtClean="0">
                <a:latin typeface="Times" pitchFamily="18" charset="0"/>
              </a:rPr>
              <a:t>i.e., </a:t>
            </a:r>
            <a:r>
              <a:rPr lang="en-US" sz="1600" dirty="0" smtClean="0">
                <a:latin typeface="Times" pitchFamily="18" charset="0"/>
              </a:rPr>
              <a:t>chlorophyll a, chloro­phyll b. </a:t>
            </a:r>
            <a:r>
              <a:rPr lang="en-US" sz="1600" dirty="0" err="1" smtClean="0">
                <a:latin typeface="Times" pitchFamily="18" charset="0"/>
              </a:rPr>
              <a:t>carotenoids</a:t>
            </a:r>
            <a:r>
              <a:rPr lang="en-US" sz="1600" dirty="0" smtClean="0">
                <a:latin typeface="Times" pitchFamily="18" charset="0"/>
              </a:rPr>
              <a:t> and xanthophylls. The chloroplast is associated with 1 or 2 </a:t>
            </a:r>
            <a:r>
              <a:rPr lang="en-US" sz="1600" dirty="0" err="1" smtClean="0">
                <a:latin typeface="Times" pitchFamily="18" charset="0"/>
              </a:rPr>
              <a:t>pyrenoids</a:t>
            </a:r>
            <a:r>
              <a:rPr lang="en-US" sz="1600" dirty="0" smtClean="0">
                <a:latin typeface="Times" pitchFamily="18" charset="0"/>
              </a:rPr>
              <a:t>. Single nucleus is situated in the </a:t>
            </a:r>
            <a:r>
              <a:rPr lang="en-US" sz="1600" dirty="0" err="1" smtClean="0">
                <a:latin typeface="Times" pitchFamily="18" charset="0"/>
              </a:rPr>
              <a:t>hvaline</a:t>
            </a:r>
            <a:r>
              <a:rPr lang="en-US" sz="1600" dirty="0" smtClean="0">
                <a:latin typeface="Times" pitchFamily="18" charset="0"/>
              </a:rPr>
              <a:t> portion of cytoplasm. The nucleus is connected with the </a:t>
            </a:r>
            <a:r>
              <a:rPr lang="en-US" sz="1600" dirty="0" err="1" smtClean="0">
                <a:latin typeface="Times" pitchFamily="18" charset="0"/>
              </a:rPr>
              <a:t>neuromotor</a:t>
            </a:r>
            <a:r>
              <a:rPr lang="en-US" sz="1600" dirty="0" smtClean="0">
                <a:latin typeface="Times" pitchFamily="18" charset="0"/>
              </a:rPr>
              <a:t> apparatus consist­ing of </a:t>
            </a:r>
            <a:r>
              <a:rPr lang="en-US" sz="1600" dirty="0" err="1" smtClean="0">
                <a:latin typeface="Times" pitchFamily="18" charset="0"/>
              </a:rPr>
              <a:t>blepharoplast</a:t>
            </a:r>
            <a:r>
              <a:rPr lang="en-US" sz="1600" dirty="0" smtClean="0">
                <a:latin typeface="Times" pitchFamily="18" charset="0"/>
              </a:rPr>
              <a:t>, </a:t>
            </a:r>
            <a:r>
              <a:rPr lang="en-US" sz="1600" dirty="0" err="1" smtClean="0">
                <a:latin typeface="Times" pitchFamily="18" charset="0"/>
              </a:rPr>
              <a:t>rhizoplast</a:t>
            </a:r>
            <a:r>
              <a:rPr lang="en-US" sz="1600" dirty="0" smtClean="0">
                <a:latin typeface="Times" pitchFamily="18" charset="0"/>
              </a:rPr>
              <a:t> and </a:t>
            </a:r>
            <a:r>
              <a:rPr lang="en-US" sz="1600" dirty="0" err="1" smtClean="0">
                <a:latin typeface="Times" pitchFamily="18" charset="0"/>
              </a:rPr>
              <a:t>centromere</a:t>
            </a:r>
            <a:r>
              <a:rPr lang="en-US" sz="1600" dirty="0" smtClean="0">
                <a:latin typeface="Times" pitchFamily="18" charset="0"/>
              </a:rPr>
              <a:t>. Each cell has a single eye spot at the anterior end.</a:t>
            </a:r>
          </a:p>
          <a:p>
            <a:pPr algn="just">
              <a:buNone/>
            </a:pPr>
            <a:r>
              <a:rPr lang="en-US" sz="1600" dirty="0" smtClean="0">
                <a:latin typeface="Times" pitchFamily="18" charset="0"/>
              </a:rPr>
              <a:t>.</a:t>
            </a:r>
          </a:p>
          <a:p>
            <a:endParaRPr lang="en-US" dirty="0"/>
          </a:p>
        </p:txBody>
      </p:sp>
      <p:sp>
        <p:nvSpPr>
          <p:cNvPr id="4" name="Rectangle 3"/>
          <p:cNvSpPr/>
          <p:nvPr/>
        </p:nvSpPr>
        <p:spPr>
          <a:xfrm>
            <a:off x="1828800" y="685800"/>
            <a:ext cx="5524500" cy="523220"/>
          </a:xfrm>
          <a:prstGeom prst="rect">
            <a:avLst/>
          </a:prstGeom>
        </p:spPr>
        <p:txBody>
          <a:bodyPr wrap="square">
            <a:spAutoFit/>
          </a:bodyPr>
          <a:lstStyle/>
          <a:p>
            <a:pPr algn="ctr"/>
            <a:r>
              <a:rPr lang="en-US" sz="2800" b="1" cap="all" dirty="0" smtClean="0">
                <a:solidFill>
                  <a:prstClr val="black"/>
                </a:solidFill>
                <a:latin typeface="Times" pitchFamily="18" charset="0"/>
              </a:rPr>
              <a:t>Structure of single cell</a:t>
            </a:r>
            <a:endParaRPr lang="en-US" dirty="0">
              <a:latin typeface="Times" pitchFamily="18" charset="0"/>
            </a:endParaRPr>
          </a:p>
        </p:txBody>
      </p:sp>
      <p:pic>
        <p:nvPicPr>
          <p:cNvPr id="8193" name="Picture 1" descr="C:\Documents and Settings\Administrator\My Documents\Chlamydomonas_detailed.jpg"/>
          <p:cNvPicPr>
            <a:picLocks noChangeAspect="1" noChangeArrowheads="1"/>
          </p:cNvPicPr>
          <p:nvPr/>
        </p:nvPicPr>
        <p:blipFill>
          <a:blip r:embed="rId2" cstate="print"/>
          <a:srcRect/>
          <a:stretch>
            <a:fillRect/>
          </a:stretch>
        </p:blipFill>
        <p:spPr bwMode="auto">
          <a:xfrm>
            <a:off x="5257800" y="2286000"/>
            <a:ext cx="3457365" cy="2362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609600" y="914400"/>
            <a:ext cx="4191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New colonies are produced within the </a:t>
            </a:r>
            <a:r>
              <a:rPr kumimoji="0" lang="en-US" sz="16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parenfcolonies</a:t>
            </a: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during asexual reproduction. Only certain cells at the posterior end of the colony take part in the asexual reproduction. The size of these cells increases. They become ten times larger. These cells are called </a:t>
            </a:r>
            <a:r>
              <a:rPr kumimoji="0" lang="en-US" sz="1600" b="1"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gonidia</a:t>
            </a:r>
            <a:r>
              <a:rPr kumimoji="0" lang="en-US" sz="1600" b="1"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Gonidia</a:t>
            </a: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develop numerous </a:t>
            </a:r>
            <a:r>
              <a:rPr kumimoji="0" lang="en-US" sz="16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pyrenoids</a:t>
            </a: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There are 5 — 20 </a:t>
            </a:r>
            <a:r>
              <a:rPr kumimoji="0" lang="en-US" sz="16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gonidia</a:t>
            </a: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in each colony. They produce daughter colony within the parent colony.</a:t>
            </a:r>
            <a:endParaRPr kumimoji="0" lang="en-US" sz="800" b="0" i="0" u="none" strike="noStrike" cap="none" normalizeH="0" baseline="0" dirty="0" smtClean="0">
              <a:ln>
                <a:noFill/>
              </a:ln>
              <a:solidFill>
                <a:schemeClr val="tx1"/>
              </a:solidFill>
              <a:effectLst/>
              <a:latin typeface="Times"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Release of daughter colony: Sometimes, a pore is produce in the wall of parent colony. Thus daughter colony comes out from parent cells and it become free. In some case, it remains within the parent colony. The parent colony disintegrates and releases the daughter colony.</a:t>
            </a:r>
            <a:endParaRPr kumimoji="0" lang="en-US" sz="2800" b="0" i="0" u="none" strike="noStrike" cap="none" normalizeH="0" baseline="0" dirty="0" smtClean="0">
              <a:ln>
                <a:noFill/>
              </a:ln>
              <a:solidFill>
                <a:schemeClr val="tx1"/>
              </a:solidFill>
              <a:effectLst/>
              <a:latin typeface="Times" pitchFamily="18" charset="0"/>
            </a:endParaRPr>
          </a:p>
        </p:txBody>
      </p:sp>
      <p:sp>
        <p:nvSpPr>
          <p:cNvPr id="3" name="Rectangle 2"/>
          <p:cNvSpPr/>
          <p:nvPr/>
        </p:nvSpPr>
        <p:spPr>
          <a:xfrm>
            <a:off x="990600" y="228600"/>
            <a:ext cx="6482019" cy="523220"/>
          </a:xfrm>
          <a:prstGeom prst="rect">
            <a:avLst/>
          </a:prstGeom>
        </p:spPr>
        <p:txBody>
          <a:bodyPr wrap="square">
            <a:spAutoFit/>
          </a:bodyPr>
          <a:lstStyle/>
          <a:p>
            <a:pPr lvl="0" algn="ctr" fontAlgn="base">
              <a:spcBef>
                <a:spcPct val="0"/>
              </a:spcBef>
              <a:spcAft>
                <a:spcPct val="0"/>
              </a:spcAft>
            </a:pPr>
            <a:r>
              <a:rPr lang="en-US" sz="2800" b="1" dirty="0" smtClean="0">
                <a:solidFill>
                  <a:prstClr val="black"/>
                </a:solidFill>
                <a:latin typeface="Times New Roman" pitchFamily="18" charset="0"/>
                <a:ea typeface="Times New Roman" pitchFamily="18" charset="0"/>
                <a:cs typeface="Times New Roman" pitchFamily="18" charset="0"/>
              </a:rPr>
              <a:t>Asexual reproduction</a:t>
            </a:r>
            <a:endParaRPr lang="en-US" sz="1100" dirty="0" smtClean="0">
              <a:solidFill>
                <a:prstClr val="black"/>
              </a:solidFill>
              <a:latin typeface="Arial" pitchFamily="34" charset="0"/>
            </a:endParaRPr>
          </a:p>
        </p:txBody>
      </p:sp>
      <p:pic>
        <p:nvPicPr>
          <p:cNvPr id="7170" name="Picture 2" descr="C:\Documents and Settings\Administrator\Desktop\new 1.jpg"/>
          <p:cNvPicPr>
            <a:picLocks noChangeAspect="1" noChangeArrowheads="1"/>
          </p:cNvPicPr>
          <p:nvPr/>
        </p:nvPicPr>
        <p:blipFill>
          <a:blip r:embed="rId2"/>
          <a:srcRect/>
          <a:stretch>
            <a:fillRect/>
          </a:stretch>
        </p:blipFill>
        <p:spPr bwMode="auto">
          <a:xfrm>
            <a:off x="5715000" y="914400"/>
            <a:ext cx="2719387" cy="2935287"/>
          </a:xfrm>
          <a:prstGeom prst="rect">
            <a:avLst/>
          </a:prstGeom>
          <a:noFill/>
        </p:spPr>
      </p:pic>
      <p:pic>
        <p:nvPicPr>
          <p:cNvPr id="7171" name="Picture 3" descr="C:\Documents and Settings\Administrator\Desktop\new 2.jpg"/>
          <p:cNvPicPr>
            <a:picLocks noChangeAspect="1" noChangeArrowheads="1"/>
          </p:cNvPicPr>
          <p:nvPr/>
        </p:nvPicPr>
        <p:blipFill>
          <a:blip r:embed="rId3"/>
          <a:srcRect/>
          <a:stretch>
            <a:fillRect/>
          </a:stretch>
        </p:blipFill>
        <p:spPr bwMode="auto">
          <a:xfrm>
            <a:off x="5334000" y="3962400"/>
            <a:ext cx="3373437" cy="23495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04800" y="1676400"/>
            <a:ext cx="84582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'Sexual reproduction is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oogamous</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type.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Theniaie</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sex organs are antheridia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androgonidia</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and female sex organs are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oogonia</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a:t>
            </a:r>
            <a:endParaRPr kumimoji="0" lang="en-US" sz="1100" b="0" i="0" u="none" strike="noStrike" cap="none" normalizeH="0" baseline="0" dirty="0" smtClean="0">
              <a:ln>
                <a:noFill/>
              </a:ln>
              <a:solidFill>
                <a:schemeClr val="tx1"/>
              </a:solidFill>
              <a:effectLst/>
              <a:latin typeface="Times"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rebuchet MS" pitchFamily="34" charset="0"/>
              </a:rPr>
              <a:t>S</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exual reproduction begins at the end of vegetative phase. Some cells at the posterior half of coenobium retract their flagella, enlarge and become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gametangia</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Each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gamet-angium</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is large and rounded cell with many </a:t>
            </a:r>
            <a:r>
              <a:rPr kumimoji="0" lang="en-US" sz="2400" b="0" i="0" u="none" strike="noStrike" cap="none" normalizeH="0" baseline="0" dirty="0" err="1" smtClean="0">
                <a:ln>
                  <a:noFill/>
                </a:ln>
                <a:solidFill>
                  <a:schemeClr val="tx1"/>
                </a:solidFill>
                <a:effectLst/>
                <a:latin typeface="Times" pitchFamily="18" charset="0"/>
                <a:ea typeface="Times New Roman" pitchFamily="18" charset="0"/>
                <a:cs typeface="Times New Roman" pitchFamily="18" charset="0"/>
              </a:rPr>
              <a:t>pyrenoids</a:t>
            </a:r>
            <a:r>
              <a:rPr kumimoji="0" lang="en-US" sz="2400" b="0" i="0" u="none" strike="noStrike" cap="none" normalizeH="0" baseline="0" dirty="0" smtClean="0">
                <a:ln>
                  <a:noFill/>
                </a:ln>
                <a:solidFill>
                  <a:schemeClr val="tx1"/>
                </a:solidFill>
                <a:effectLst/>
                <a:latin typeface="Times" pitchFamily="18" charset="0"/>
                <a:ea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Times" pitchFamily="18" charset="0"/>
            </a:endParaRPr>
          </a:p>
        </p:txBody>
      </p:sp>
      <p:sp>
        <p:nvSpPr>
          <p:cNvPr id="5" name="Rectangle 4"/>
          <p:cNvSpPr/>
          <p:nvPr/>
        </p:nvSpPr>
        <p:spPr>
          <a:xfrm>
            <a:off x="1066800" y="838200"/>
            <a:ext cx="6930472" cy="523220"/>
          </a:xfrm>
          <a:prstGeom prst="rect">
            <a:avLst/>
          </a:prstGeom>
        </p:spPr>
        <p:txBody>
          <a:bodyPr wrap="square">
            <a:spAutoFit/>
          </a:bodyPr>
          <a:lstStyle/>
          <a:p>
            <a:pPr lvl="0" algn="ctr" fontAlgn="base">
              <a:spcBef>
                <a:spcPct val="0"/>
              </a:spcBef>
              <a:spcAft>
                <a:spcPct val="0"/>
              </a:spcAft>
            </a:pPr>
            <a:r>
              <a:rPr lang="en-US" sz="2800" b="1" u="sng" dirty="0" smtClean="0">
                <a:solidFill>
                  <a:prstClr val="black"/>
                </a:solidFill>
                <a:latin typeface="Times" pitchFamily="18" charset="0"/>
                <a:ea typeface="Times New Roman" pitchFamily="18" charset="0"/>
                <a:cs typeface="Trebuchet MS" pitchFamily="34" charset="0"/>
              </a:rPr>
              <a:t>SEXUAL REPRODUCTION</a:t>
            </a:r>
            <a:endParaRPr lang="en-US" sz="1200" dirty="0" smtClean="0">
              <a:solidFill>
                <a:prstClr val="black"/>
              </a:solidFill>
              <a:latin typeface="Times"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3400" y="914400"/>
            <a:ext cx="3962400" cy="5587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During its formation the protoplasm of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gametangium</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divides by successive and simul­taneous longitudinal divisions forming a bowl shaped plate consisting of 64—128 male cells. The number of male cells varies from 16,32,64, 128 to 512 depending upon the species. The bowl is then inverted in the same manner as asexual colony. Each protoplasmic piece gets differentiated into long, narrow, conical motile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is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uninucleate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possesses a small yellow green or pale green chloroplast. The mass of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(spermatozoids) is released at maturity which swims for sometime and then the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get separated. </a:t>
            </a:r>
            <a:endParaRPr kumimoji="0" lang="en-US" sz="2000" b="0" i="0" u="none" strike="noStrike" cap="none" normalizeH="0" baseline="0" dirty="0" smtClean="0">
              <a:ln>
                <a:noFill/>
              </a:ln>
              <a:solidFill>
                <a:schemeClr val="tx1"/>
              </a:solidFill>
              <a:effectLst/>
              <a:latin typeface="Arial" pitchFamily="34" charset="0"/>
            </a:endParaRPr>
          </a:p>
        </p:txBody>
      </p:sp>
      <p:sp>
        <p:nvSpPr>
          <p:cNvPr id="3" name="Rectangle 2"/>
          <p:cNvSpPr/>
          <p:nvPr/>
        </p:nvSpPr>
        <p:spPr>
          <a:xfrm>
            <a:off x="990600" y="304800"/>
            <a:ext cx="7239000" cy="461665"/>
          </a:xfrm>
          <a:prstGeom prst="rect">
            <a:avLst/>
          </a:prstGeom>
        </p:spPr>
        <p:txBody>
          <a:bodyPr wrap="square">
            <a:spAutoFit/>
          </a:bodyPr>
          <a:lstStyle/>
          <a:p>
            <a:pPr algn="ctr"/>
            <a:r>
              <a:rPr lang="en-US" sz="2400" b="1" dirty="0" smtClean="0">
                <a:solidFill>
                  <a:prstClr val="black"/>
                </a:solidFill>
                <a:latin typeface="Times New Roman" pitchFamily="18" charset="0"/>
                <a:ea typeface="Times New Roman" pitchFamily="18" charset="0"/>
                <a:cs typeface="Times New Roman" pitchFamily="18" charset="0"/>
              </a:rPr>
              <a:t>ANTHERIDRA (ANDROGONIDIA)</a:t>
            </a:r>
            <a:r>
              <a:rPr lang="en-US" sz="2400" dirty="0" smtClean="0">
                <a:solidFill>
                  <a:prstClr val="black"/>
                </a:solidFill>
                <a:latin typeface="Times New Roman" pitchFamily="18" charset="0"/>
                <a:ea typeface="Times New Roman" pitchFamily="18" charset="0"/>
                <a:cs typeface="Times New Roman" pitchFamily="18" charset="0"/>
              </a:rPr>
              <a:t> </a:t>
            </a:r>
            <a:endParaRPr lang="en-US" sz="3200" dirty="0"/>
          </a:p>
        </p:txBody>
      </p:sp>
      <p:pic>
        <p:nvPicPr>
          <p:cNvPr id="5121" name="Picture 1" descr="C:\Documents and Settings\Administrator\My Documents\My Pictures\page 3.jpg"/>
          <p:cNvPicPr>
            <a:picLocks noChangeAspect="1" noChangeArrowheads="1"/>
          </p:cNvPicPr>
          <p:nvPr/>
        </p:nvPicPr>
        <p:blipFill>
          <a:blip r:embed="rId2">
            <a:lum contrast="30000"/>
          </a:blip>
          <a:srcRect/>
          <a:stretch>
            <a:fillRect/>
          </a:stretch>
        </p:blipFill>
        <p:spPr bwMode="auto">
          <a:xfrm>
            <a:off x="4800600" y="1524000"/>
            <a:ext cx="4018187" cy="3733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609600" y="1447800"/>
            <a:ext cx="4229100" cy="46127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female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gametangium</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 larges in size and becomes rounded or flask-shaped The protoplasm does not divide, but metamorphosed into single, non-flagellated, green spherical </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rebuchet MS" pitchFamily="34" charset="0"/>
              </a:rPr>
              <a:t>egg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or </a:t>
            </a:r>
            <a:r>
              <a:rPr kumimoji="0" lang="en-US" b="0" i="0" u="none" strike="noStrike" cap="none" normalizeH="0" baseline="0" dirty="0" err="1" smtClean="0">
                <a:ln>
                  <a:noFill/>
                </a:ln>
                <a:solidFill>
                  <a:schemeClr val="tx1"/>
                </a:solidFill>
                <a:effectLst/>
                <a:latin typeface="Trebuchet MS" pitchFamily="34" charset="0"/>
                <a:ea typeface="Times New Roman" pitchFamily="18" charset="0"/>
                <a:cs typeface="Trebuchet MS" pitchFamily="34" charset="0"/>
              </a:rPr>
              <a:t>oosphere</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rebuchet MS" pitchFamily="34" charset="0"/>
              </a:rPr>
              <a:t>.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female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gametangium</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now called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oogonium</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gynogonidium</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possesses a beak-like protru­sion </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rebuchet MS" pitchFamily="34" charset="0"/>
              </a:rPr>
              <a:t>or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opening for the entry of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large number of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oogonia</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may be produced in single coenobium.</a:t>
            </a:r>
            <a:endParaRPr kumimoji="0" lang="en-US" sz="24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990600" y="457200"/>
            <a:ext cx="7315199" cy="646331"/>
          </a:xfrm>
          <a:prstGeom prst="rect">
            <a:avLst/>
          </a:prstGeom>
        </p:spPr>
        <p:txBody>
          <a:bodyPr wrap="square">
            <a:spAutoFit/>
          </a:bodyPr>
          <a:lstStyle/>
          <a:p>
            <a:pPr algn="ctr"/>
            <a:r>
              <a:rPr lang="en-US" sz="3600" b="1" dirty="0" smtClean="0">
                <a:solidFill>
                  <a:prstClr val="black"/>
                </a:solidFill>
                <a:latin typeface="Times New Roman" pitchFamily="18" charset="0"/>
                <a:ea typeface="Times New Roman" pitchFamily="18" charset="0"/>
                <a:cs typeface="Times New Roman" pitchFamily="18" charset="0"/>
              </a:rPr>
              <a:t>OOGONIA</a:t>
            </a:r>
            <a:endParaRPr lang="en-US" sz="4400" dirty="0"/>
          </a:p>
        </p:txBody>
      </p:sp>
      <p:pic>
        <p:nvPicPr>
          <p:cNvPr id="4097" name="Picture 1" descr="C:\Documents and Settings\Administrator\My Documents\My Pictures\SCANNED PAGES 013.jpg"/>
          <p:cNvPicPr>
            <a:picLocks noChangeAspect="1" noChangeArrowheads="1"/>
          </p:cNvPicPr>
          <p:nvPr/>
        </p:nvPicPr>
        <p:blipFill>
          <a:blip r:embed="rId2">
            <a:lum contrast="40000"/>
          </a:blip>
          <a:srcRect/>
          <a:stretch>
            <a:fillRect/>
          </a:stretch>
        </p:blipFill>
        <p:spPr bwMode="auto">
          <a:xfrm>
            <a:off x="5105400" y="2743200"/>
            <a:ext cx="3581400" cy="1752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762000" y="1524000"/>
            <a:ext cx="44958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When mature, the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oogonium</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secretes some chemical substance which attracts the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antherozoids</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antherozoids</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are attracted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chemotactically</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to­wards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oogonium</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enter through the beak and reach the mucilaginous mass of sheath. Only one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antherozoid</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fuses with the egg from the side and the egg now become zygote.</a:t>
            </a:r>
            <a:endParaRPr kumimoji="0" lang="en-US" sz="28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219200" y="533400"/>
            <a:ext cx="6629400" cy="584775"/>
          </a:xfrm>
          <a:prstGeom prst="rect">
            <a:avLst/>
          </a:prstGeom>
        </p:spPr>
        <p:txBody>
          <a:bodyPr wrap="square">
            <a:spAutoFit/>
          </a:bodyPr>
          <a:lstStyle/>
          <a:p>
            <a:pPr algn="ctr"/>
            <a:r>
              <a:rPr lang="en-US" sz="3200" b="1" dirty="0" smtClean="0">
                <a:solidFill>
                  <a:prstClr val="black"/>
                </a:solidFill>
                <a:latin typeface="Times New Roman" pitchFamily="18" charset="0"/>
                <a:ea typeface="Times New Roman" pitchFamily="18" charset="0"/>
                <a:cs typeface="Times New Roman" pitchFamily="18" charset="0"/>
              </a:rPr>
              <a:t>FERTILIZATION</a:t>
            </a:r>
            <a:r>
              <a:rPr lang="en-US" sz="3200" dirty="0" smtClean="0">
                <a:solidFill>
                  <a:prstClr val="black"/>
                </a:solidFill>
                <a:latin typeface="Times New Roman" pitchFamily="18" charset="0"/>
                <a:ea typeface="Times New Roman" pitchFamily="18" charset="0"/>
                <a:cs typeface="Times New Roman" pitchFamily="18" charset="0"/>
              </a:rPr>
              <a:t>:</a:t>
            </a:r>
            <a:r>
              <a:rPr lang="en-US" sz="1400" dirty="0" smtClean="0">
                <a:solidFill>
                  <a:prstClr val="black"/>
                </a:solidFill>
                <a:latin typeface="Trebuchet MS" pitchFamily="34" charset="0"/>
                <a:ea typeface="Times New Roman" pitchFamily="18" charset="0"/>
                <a:cs typeface="Trebuchet MS" pitchFamily="34" charset="0"/>
              </a:rPr>
              <a:t> </a:t>
            </a:r>
            <a:endParaRPr lang="en-US" dirty="0"/>
          </a:p>
        </p:txBody>
      </p:sp>
      <p:pic>
        <p:nvPicPr>
          <p:cNvPr id="3073" name="Picture 1" descr="C:\Documents and Settings\Administrator\My Documents\Capture82.png"/>
          <p:cNvPicPr>
            <a:picLocks noChangeAspect="1" noChangeArrowheads="1"/>
          </p:cNvPicPr>
          <p:nvPr/>
        </p:nvPicPr>
        <p:blipFill>
          <a:blip r:embed="rId2"/>
          <a:srcRect/>
          <a:stretch>
            <a:fillRect/>
          </a:stretch>
        </p:blipFill>
        <p:spPr bwMode="auto">
          <a:xfrm>
            <a:off x="5486400" y="1143000"/>
            <a:ext cx="3386510" cy="47148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609600" y="1066800"/>
            <a:ext cx="3962400" cy="43858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Usually t tie fusion of protoplast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plasmogamy</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not immediately followed fusion of nuclei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karyogamy</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may be delayed for some time. After the complete fusion of protoplast, nuclei and nucleoli, the diploid zygote enlarges in size. It secretes its own cell wall. The wall may be smooth or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stellate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is three layered—</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exospore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mesospore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rebuchet MS" pitchFamily="34" charset="0"/>
              </a:rPr>
              <a:t>and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endospore</a:t>
            </a:r>
            <a:r>
              <a:rPr kumimoji="0" lang="en-US"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295400" y="381000"/>
            <a:ext cx="6172200" cy="523220"/>
          </a:xfrm>
          <a:prstGeom prst="rect">
            <a:avLst/>
          </a:prstGeom>
        </p:spPr>
        <p:txBody>
          <a:bodyPr wrap="square">
            <a:spAutoFit/>
          </a:bodyPr>
          <a:lstStyle/>
          <a:p>
            <a:pPr algn="ctr"/>
            <a:r>
              <a:rPr lang="en-US" sz="2800" b="1" dirty="0" smtClean="0">
                <a:solidFill>
                  <a:prstClr val="black"/>
                </a:solidFill>
                <a:latin typeface="Times New Roman" pitchFamily="18" charset="0"/>
                <a:ea typeface="Times New Roman" pitchFamily="18" charset="0"/>
                <a:cs typeface="Times New Roman" pitchFamily="18" charset="0"/>
              </a:rPr>
              <a:t>ZYGOTE</a:t>
            </a:r>
            <a:r>
              <a:rPr lang="en-US" sz="1400" dirty="0" smtClean="0">
                <a:solidFill>
                  <a:prstClr val="black"/>
                </a:solidFill>
                <a:latin typeface="Trebuchet MS" pitchFamily="34" charset="0"/>
                <a:ea typeface="Times New Roman" pitchFamily="18" charset="0"/>
                <a:cs typeface="Trebuchet MS" pitchFamily="34" charset="0"/>
              </a:rPr>
              <a:t> </a:t>
            </a:r>
            <a:endParaRPr lang="en-US" dirty="0"/>
          </a:p>
        </p:txBody>
      </p:sp>
      <p:pic>
        <p:nvPicPr>
          <p:cNvPr id="2049" name="Picture 1" descr="C:\Documents and Settings\Administrator\My Documents\volvox-anaglyph-zygote.jpg"/>
          <p:cNvPicPr>
            <a:picLocks noChangeAspect="1" noChangeArrowheads="1"/>
          </p:cNvPicPr>
          <p:nvPr/>
        </p:nvPicPr>
        <p:blipFill>
          <a:blip r:embed="rId2"/>
          <a:srcRect/>
          <a:stretch>
            <a:fillRect/>
          </a:stretch>
        </p:blipFill>
        <p:spPr bwMode="auto">
          <a:xfrm>
            <a:off x="5029200" y="1371600"/>
            <a:ext cx="3719512" cy="371951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04800" y="990600"/>
            <a:ext cx="42672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Priorto</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germination, the diploid nucleus of zygote divides by </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rebuchet MS" pitchFamily="34" charset="0"/>
              </a:rPr>
              <a:t>meiosis.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this stage the zygote has three layered wall— outer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exospore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middle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mesospore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inner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endospore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thick wall sur­rounds dense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protoplasmi</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containing </a:t>
            </a:r>
            <a:r>
              <a:rPr kumimoji="0" lang="en-US" b="0" i="1" u="none" strike="noStrike" cap="none" normalizeH="0" baseline="0" dirty="0" smtClean="0">
                <a:ln>
                  <a:noFill/>
                </a:ln>
                <a:solidFill>
                  <a:schemeClr val="tx1"/>
                </a:solidFill>
                <a:effectLst/>
                <a:latin typeface="Bookman Old Style" pitchFamily="18" charset="0"/>
                <a:ea typeface="Times New Roman" pitchFamily="18" charset="0"/>
                <a:cs typeface="Bookman Old Style" pitchFamily="18" charset="0"/>
              </a:rPr>
              <a:t>4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haploid daughter nuclei. </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 any case, the outer two layers of zygote-the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exospore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mesospore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gelatinise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separate The inner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en­dospore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protrudes out in the form of a vesicle. The functional haploid nucleus migrates into the vesicle. </a:t>
            </a:r>
            <a:endParaRPr kumimoji="0" lang="en-US" sz="24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447800" y="304800"/>
            <a:ext cx="5867400" cy="461665"/>
          </a:xfrm>
          <a:prstGeom prst="rect">
            <a:avLst/>
          </a:prstGeom>
        </p:spPr>
        <p:txBody>
          <a:bodyPr wrap="square">
            <a:spAutoFit/>
          </a:bodyPr>
          <a:lstStyle/>
          <a:p>
            <a:pPr algn="ctr"/>
            <a:r>
              <a:rPr lang="en-US" sz="2400" b="1" dirty="0" smtClean="0">
                <a:solidFill>
                  <a:prstClr val="black"/>
                </a:solidFill>
                <a:latin typeface="Times New Roman" pitchFamily="18" charset="0"/>
                <a:ea typeface="Times New Roman" pitchFamily="18" charset="0"/>
                <a:cs typeface="Times New Roman" pitchFamily="18" charset="0"/>
              </a:rPr>
              <a:t>GERMINATION OF ZYGOTE</a:t>
            </a:r>
            <a:r>
              <a:rPr lang="en-US" sz="2400" dirty="0" smtClean="0">
                <a:solidFill>
                  <a:prstClr val="black"/>
                </a:solidFill>
                <a:latin typeface="Times New Roman" pitchFamily="18" charset="0"/>
                <a:ea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pic>
        <p:nvPicPr>
          <p:cNvPr id="1025" name="Picture 1" descr="C:\Documents and Settings\Administrator\My Documents\My Pictures\SCANNED PAGES 014.jpg"/>
          <p:cNvPicPr>
            <a:picLocks noChangeAspect="1" noChangeArrowheads="1"/>
          </p:cNvPicPr>
          <p:nvPr/>
        </p:nvPicPr>
        <p:blipFill>
          <a:blip r:embed="rId2">
            <a:lum contrast="40000"/>
          </a:blip>
          <a:srcRect/>
          <a:stretch>
            <a:fillRect/>
          </a:stretch>
        </p:blipFill>
        <p:spPr bwMode="auto">
          <a:xfrm>
            <a:off x="4800599" y="1752600"/>
            <a:ext cx="4114801" cy="33528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C:\Documents and Settings\Administrator\My Documents\life cycle diagram1.jpg"/>
          <p:cNvPicPr>
            <a:picLocks noChangeAspect="1" noChangeArrowheads="1"/>
          </p:cNvPicPr>
          <p:nvPr/>
        </p:nvPicPr>
        <p:blipFill>
          <a:blip r:embed="rId2">
            <a:lum contrast="30000"/>
          </a:blip>
          <a:srcRect/>
          <a:stretch>
            <a:fillRect/>
          </a:stretch>
        </p:blipFill>
        <p:spPr bwMode="auto">
          <a:xfrm>
            <a:off x="1371600" y="838200"/>
            <a:ext cx="6248400" cy="5538355"/>
          </a:xfrm>
          <a:prstGeom prst="rect">
            <a:avLst/>
          </a:prstGeom>
          <a:noFill/>
        </p:spPr>
      </p:pic>
      <p:sp>
        <p:nvSpPr>
          <p:cNvPr id="25602" name="Rectangle 2"/>
          <p:cNvSpPr>
            <a:spLocks noChangeArrowheads="1"/>
          </p:cNvSpPr>
          <p:nvPr/>
        </p:nvSpPr>
        <p:spPr bwMode="auto">
          <a:xfrm>
            <a:off x="609600" y="304800"/>
            <a:ext cx="8153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pitchFamily="18" charset="0"/>
                <a:ea typeface="Times New Roman" pitchFamily="18" charset="0"/>
              </a:rPr>
              <a:t>LIFE CYCLE OF VOLVOX</a:t>
            </a:r>
            <a:endParaRPr kumimoji="0" lang="en-US" sz="3200" b="1" i="0" u="none" strike="noStrike" cap="none" normalizeH="0" baseline="0" dirty="0" smtClean="0">
              <a:ln>
                <a:noFill/>
              </a:ln>
              <a:solidFill>
                <a:schemeClr val="tx1"/>
              </a:solidFill>
              <a:effectLst/>
              <a:latin typeface="Times"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81000" y="1143000"/>
            <a:ext cx="5410200" cy="5493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Habit &amp; Habitat: Algae are chlorophyll-bearing, simple, </a:t>
            </a:r>
            <a:r>
              <a:rPr kumimoji="0" lang="en-US" b="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thalloid</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autotrophic and largely aquatic (both fresh water and marine) organisms. They occur in a variety of other habitats: moist stones, soils and wood. Some of them also occur in association with fungi (lichen) and animals (e.g., on sloth bear).</a:t>
            </a:r>
            <a:endParaRPr kumimoji="0" lang="en-US" sz="900" b="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Size: </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size ranges from the microscopic unicellular forms like </a:t>
            </a:r>
            <a:r>
              <a:rPr kumimoji="0" lang="en-US" b="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Chlamydomonas</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to colonial forms like </a:t>
            </a:r>
            <a:r>
              <a:rPr kumimoji="0" lang="en-US" b="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Vol</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vox</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to the filamentous forms like </a:t>
            </a:r>
            <a:r>
              <a:rPr kumimoji="0" lang="en-US" b="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Ulothrix</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Spirogyra. A few of the marine forms, such as kelps, form massive plant bodies.</a:t>
            </a:r>
            <a:endParaRPr kumimoji="0" lang="en-US" sz="900" b="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Reproduction: </a:t>
            </a:r>
            <a:r>
              <a:rPr kumimoji="0" lang="en-US"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algae reproduce by vegetative, asexual and sexual methods.</a:t>
            </a:r>
            <a:endParaRPr kumimoji="0" lang="en-US" sz="2400" b="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104900" y="417711"/>
            <a:ext cx="6591300" cy="584775"/>
          </a:xfrm>
          <a:prstGeom prst="rect">
            <a:avLst/>
          </a:prstGeom>
        </p:spPr>
        <p:txBody>
          <a:bodyPr wrap="square">
            <a:spAutoFit/>
          </a:bodyPr>
          <a:lstStyle/>
          <a:p>
            <a:pPr lvl="0" algn="ctr" fontAlgn="base">
              <a:spcBef>
                <a:spcPct val="0"/>
              </a:spcBef>
              <a:spcAft>
                <a:spcPct val="0"/>
              </a:spcAft>
            </a:pPr>
            <a:r>
              <a:rPr lang="en-US" sz="3200" b="1" dirty="0" smtClean="0">
                <a:solidFill>
                  <a:prstClr val="black"/>
                </a:solidFill>
                <a:latin typeface="Times New Roman" pitchFamily="18" charset="0"/>
                <a:ea typeface="Times New Roman" pitchFamily="18" charset="0"/>
                <a:cs typeface="Times New Roman" pitchFamily="18" charset="0"/>
              </a:rPr>
              <a:t>Economic importance of Algae</a:t>
            </a:r>
            <a:endParaRPr lang="en-US" sz="1100" dirty="0" smtClean="0">
              <a:solidFill>
                <a:prstClr val="black"/>
              </a:solidFill>
              <a:latin typeface="Arial" pitchFamily="34" charset="0"/>
            </a:endParaRPr>
          </a:p>
        </p:txBody>
      </p:sp>
      <p:pic>
        <p:nvPicPr>
          <p:cNvPr id="24578" name="Picture 2" descr="C:\Documents and Settings\Administrator\My Documents\pediast1.jpg"/>
          <p:cNvPicPr>
            <a:picLocks noChangeAspect="1" noChangeArrowheads="1"/>
          </p:cNvPicPr>
          <p:nvPr/>
        </p:nvPicPr>
        <p:blipFill>
          <a:blip r:embed="rId2"/>
          <a:srcRect/>
          <a:stretch>
            <a:fillRect/>
          </a:stretch>
        </p:blipFill>
        <p:spPr bwMode="auto">
          <a:xfrm>
            <a:off x="6172200" y="2133600"/>
            <a:ext cx="2693499" cy="2209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81000" y="1447801"/>
            <a:ext cx="4267200" cy="4848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Algae are useful to man in a variety of ways. A t least a half of the to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tal</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carbon dioxide fixation on earth is carried out by algae through photosynthesis. Being photosynthetic they increase the level of dissolved oxygen in their immediate environment. They are of paramount importance as primary producers of energy-rich compounds which form the basis of the food cycles of all aquatic animals. Many species of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Porphyra</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Laminaria</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Sargassum</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are among the 70 species of marine algae used as food. Certain marine brown and red algae produce large amounts of</a:t>
            </a:r>
            <a:r>
              <a:rPr kumimoji="0" lang="en-US"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t>
            </a:r>
            <a:r>
              <a:rPr kumimoji="0" lang="en-US" sz="1600" b="0" i="0" u="none" strike="noStrike" cap="none" normalizeH="0" baseline="0" dirty="0" smtClean="0">
                <a:ln>
                  <a:noFill/>
                </a:ln>
                <a:solidFill>
                  <a:schemeClr val="tx1"/>
                </a:solidFill>
                <a:effectLst/>
                <a:latin typeface="Times" pitchFamily="18" charset="0"/>
                <a:ea typeface="Times New Roman" pitchFamily="18" charset="0"/>
                <a:cs typeface="Tahoma" pitchFamily="34" charset="0"/>
              </a:rPr>
              <a:t>hydrocolloids.</a:t>
            </a:r>
            <a:endParaRPr kumimoji="0" lang="en-US" sz="2800" b="0" i="0" u="none" strike="noStrike" cap="none" normalizeH="0" baseline="0" dirty="0" smtClean="0">
              <a:ln>
                <a:noFill/>
              </a:ln>
              <a:solidFill>
                <a:schemeClr val="tx1"/>
              </a:solidFill>
              <a:effectLst/>
              <a:latin typeface="Times" pitchFamily="18" charset="0"/>
            </a:endParaRPr>
          </a:p>
        </p:txBody>
      </p:sp>
      <p:sp>
        <p:nvSpPr>
          <p:cNvPr id="5" name="Rectangle 4"/>
          <p:cNvSpPr/>
          <p:nvPr/>
        </p:nvSpPr>
        <p:spPr>
          <a:xfrm>
            <a:off x="1447800" y="381000"/>
            <a:ext cx="5805444" cy="646331"/>
          </a:xfrm>
          <a:prstGeom prst="rect">
            <a:avLst/>
          </a:prstGeom>
        </p:spPr>
        <p:txBody>
          <a:bodyPr wrap="square">
            <a:spAutoFit/>
          </a:bodyPr>
          <a:lstStyle/>
          <a:p>
            <a:pPr algn="ctr"/>
            <a:r>
              <a:rPr lang="en-US" sz="3600" dirty="0" smtClean="0">
                <a:latin typeface="Times New Roman" pitchFamily="18" charset="0"/>
                <a:ea typeface="Times New Roman" pitchFamily="18" charset="0"/>
                <a:cs typeface="Times New Roman" pitchFamily="18" charset="0"/>
              </a:rPr>
              <a:t>Importance </a:t>
            </a:r>
            <a:r>
              <a:rPr lang="en-US" sz="3600" b="1" dirty="0" smtClean="0">
                <a:latin typeface="Times New Roman" pitchFamily="18" charset="0"/>
                <a:ea typeface="Times New Roman" pitchFamily="18" charset="0"/>
                <a:cs typeface="Times New Roman" pitchFamily="18" charset="0"/>
              </a:rPr>
              <a:t>of </a:t>
            </a:r>
            <a:r>
              <a:rPr lang="en-US" sz="3600" dirty="0" smtClean="0">
                <a:latin typeface="Times New Roman" pitchFamily="18" charset="0"/>
                <a:ea typeface="Times New Roman" pitchFamily="18" charset="0"/>
                <a:cs typeface="Times New Roman" pitchFamily="18" charset="0"/>
              </a:rPr>
              <a:t>Algae</a:t>
            </a:r>
            <a:endParaRPr lang="en-US" dirty="0"/>
          </a:p>
        </p:txBody>
      </p:sp>
      <p:pic>
        <p:nvPicPr>
          <p:cNvPr id="26626" name="Picture 2" descr="C:\Documents and Settings\Administrator\My Documents\07.jpg"/>
          <p:cNvPicPr>
            <a:picLocks noChangeAspect="1" noChangeArrowheads="1"/>
          </p:cNvPicPr>
          <p:nvPr/>
        </p:nvPicPr>
        <p:blipFill>
          <a:blip r:embed="rId2"/>
          <a:srcRect/>
          <a:stretch>
            <a:fillRect/>
          </a:stretch>
        </p:blipFill>
        <p:spPr bwMode="auto">
          <a:xfrm>
            <a:off x="5029200" y="2362200"/>
            <a:ext cx="3543300" cy="2362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33400" y="1219200"/>
            <a:ext cx="4800600" cy="52184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Characteristics: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members of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chlorophyceae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are commonly called green algae. The plant body may be unicellular, colonial or filamentous. They are usually grass green due to the dominance of pigments chlorophyll a and b. The pigments are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localised</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 definite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chlorop/asts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chloroplasts may be discoid, plate-like, reticulate, cup-shaped, spiral or ribbon-shaped in different species. Most of the members have one or more storage bodies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calledpyrenoids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located in the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chlorop/asts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Pyrenoids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contain protein besides starch. Some algae may store food m the form of oil droplets. Green algae usually have a rigid cell wall made of an inner layer of cellulose and an outer layer of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pectose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8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329896" y="533499"/>
            <a:ext cx="6747304" cy="523220"/>
          </a:xfrm>
          <a:prstGeom prst="rect">
            <a:avLst/>
          </a:prstGeom>
        </p:spPr>
        <p:txBody>
          <a:bodyPr wrap="square">
            <a:spAutoFit/>
          </a:bodyPr>
          <a:lstStyle/>
          <a:p>
            <a:pPr lvl="0" algn="ctr" fontAlgn="base">
              <a:spcBef>
                <a:spcPct val="0"/>
              </a:spcBef>
              <a:spcAft>
                <a:spcPct val="0"/>
              </a:spcAft>
            </a:pPr>
            <a:r>
              <a:rPr lang="en-US" sz="2800" b="1" dirty="0" smtClean="0">
                <a:solidFill>
                  <a:prstClr val="black"/>
                </a:solidFill>
                <a:latin typeface="Times New Roman" pitchFamily="18" charset="0"/>
                <a:ea typeface="Times New Roman" pitchFamily="18" charset="0"/>
                <a:cs typeface="Times New Roman" pitchFamily="18" charset="0"/>
              </a:rPr>
              <a:t>CHLOROPHYCEAE</a:t>
            </a:r>
            <a:endParaRPr lang="en-US" sz="1100" dirty="0" smtClean="0">
              <a:solidFill>
                <a:prstClr val="black"/>
              </a:solidFill>
              <a:latin typeface="Arial" pitchFamily="34" charset="0"/>
            </a:endParaRPr>
          </a:p>
        </p:txBody>
      </p:sp>
      <p:pic>
        <p:nvPicPr>
          <p:cNvPr id="27651" name="Picture 3" descr="http://www.ucmp.berkeley.edu/greenalgae/volvoxsm.jpg"/>
          <p:cNvPicPr>
            <a:picLocks noChangeAspect="1" noChangeArrowheads="1"/>
          </p:cNvPicPr>
          <p:nvPr/>
        </p:nvPicPr>
        <p:blipFill>
          <a:blip r:embed="rId2"/>
          <a:srcRect/>
          <a:stretch>
            <a:fillRect/>
          </a:stretch>
        </p:blipFill>
        <p:spPr bwMode="auto">
          <a:xfrm>
            <a:off x="5486400" y="2590800"/>
            <a:ext cx="3352800" cy="1905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2438400"/>
            <a:ext cx="6553199" cy="1446550"/>
          </a:xfrm>
          <a:prstGeom prst="rect">
            <a:avLst/>
          </a:prstGeom>
        </p:spPr>
        <p:txBody>
          <a:bodyPr wrap="square">
            <a:spAutoFit/>
          </a:bodyPr>
          <a:lstStyle/>
          <a:p>
            <a:pPr algn="ctr"/>
            <a:r>
              <a:rPr lang="en-US" sz="8800" i="1" dirty="0" smtClean="0">
                <a:solidFill>
                  <a:schemeClr val="accent5">
                    <a:lumMod val="50000"/>
                  </a:schemeClr>
                </a:solidFill>
              </a:rPr>
              <a:t>Thank You</a:t>
            </a:r>
            <a:endParaRPr lang="en-US" sz="8800" i="1" dirty="0">
              <a:solidFill>
                <a:schemeClr val="accent5">
                  <a:lumMod val="50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98</TotalTime>
  <Words>1199</Words>
  <Application>Microsoft Office PowerPoint</Application>
  <PresentationFormat>On-screen Show (4:3)</PresentationFormat>
  <Paragraphs>46</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Bookman Old Style</vt:lpstr>
      <vt:lpstr>Calibri</vt:lpstr>
      <vt:lpstr>Constantia</vt:lpstr>
      <vt:lpstr>Tahoma</vt:lpstr>
      <vt:lpstr>Times</vt:lpstr>
      <vt:lpstr>Times New Roman</vt:lpstr>
      <vt:lpstr>Trebuchet MS</vt:lpstr>
      <vt:lpstr>Wingdings 2</vt:lpstr>
      <vt:lpstr>Flow</vt:lpstr>
      <vt:lpstr>PowerPoint Presentation</vt:lpstr>
      <vt:lpstr>Systematic Position </vt:lpstr>
      <vt:lpstr>PowerPoint Presentation</vt:lpstr>
      <vt:lpstr>VEGETATIVE STRUCTURE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document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Systematic Position </dc:title>
  <dc:creator>document </dc:creator>
  <cp:lastModifiedBy>dalminder singh</cp:lastModifiedBy>
  <cp:revision>17</cp:revision>
  <dcterms:created xsi:type="dcterms:W3CDTF">2015-10-07T10:23:42Z</dcterms:created>
  <dcterms:modified xsi:type="dcterms:W3CDTF">2015-12-14T04:47:05Z</dcterms:modified>
</cp:coreProperties>
</file>